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b88e74705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8b88e74705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8b88e7470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8b88e7470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8b88e74705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8b88e74705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8b88e74705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8b88e74705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6a7fab7b6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6a7fab7b6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8b88e74705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8b88e74705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hampergifts.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032400" y="1637325"/>
            <a:ext cx="5881200" cy="210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930">
                <a:latin typeface="Calibri"/>
                <a:ea typeface="Calibri"/>
                <a:cs typeface="Calibri"/>
                <a:sym typeface="Calibri"/>
              </a:rPr>
              <a:t>Ultimate Guide to Choosing the Perfect Gift Hamper</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SzPts val="990"/>
              <a:buNone/>
            </a:pPr>
            <a:r>
              <a:t/>
            </a:r>
            <a:endParaRPr b="1" sz="393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81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Understand the Recipient</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SzPts val="990"/>
              <a:buNone/>
            </a:pPr>
            <a:r>
              <a:t/>
            </a:r>
            <a:endParaRPr b="1" sz="3000">
              <a:latin typeface="Calibri"/>
              <a:ea typeface="Calibri"/>
              <a:cs typeface="Calibri"/>
              <a:sym typeface="Calibri"/>
            </a:endParaRPr>
          </a:p>
          <a:p>
            <a:pPr indent="0" lvl="0" marL="0" rtl="0" algn="l">
              <a:spcBef>
                <a:spcPts val="0"/>
              </a:spcBef>
              <a:spcAft>
                <a:spcPts val="0"/>
              </a:spcAft>
              <a:buSzPts val="990"/>
              <a:buNone/>
            </a:pPr>
            <a:r>
              <a:t/>
            </a:r>
            <a:endParaRPr b="1" sz="3000">
              <a:latin typeface="Calibri"/>
              <a:ea typeface="Calibri"/>
              <a:cs typeface="Calibri"/>
              <a:sym typeface="Calibri"/>
            </a:endParaRPr>
          </a:p>
          <a:p>
            <a:pPr indent="0" lvl="0" marL="0" marR="0" rtl="0" algn="l">
              <a:lnSpc>
                <a:spcPct val="100000"/>
              </a:lnSpc>
              <a:spcBef>
                <a:spcPts val="0"/>
              </a:spcBef>
              <a:spcAft>
                <a:spcPts val="0"/>
              </a:spcAft>
              <a:buSzPts val="990"/>
              <a:buNone/>
            </a:pPr>
            <a:r>
              <a:t/>
            </a:r>
            <a:endParaRPr b="1" sz="3000">
              <a:latin typeface="Calibri"/>
              <a:ea typeface="Calibri"/>
              <a:cs typeface="Calibri"/>
              <a:sym typeface="Calibri"/>
            </a:endParaRPr>
          </a:p>
        </p:txBody>
      </p:sp>
      <p:sp>
        <p:nvSpPr>
          <p:cNvPr id="140" name="Google Shape;140;p14"/>
          <p:cNvSpPr txBox="1"/>
          <p:nvPr>
            <p:ph idx="1" type="body"/>
          </p:nvPr>
        </p:nvSpPr>
        <p:spPr>
          <a:xfrm>
            <a:off x="119415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GB" sz="2000">
                <a:latin typeface="Calibri"/>
                <a:ea typeface="Calibri"/>
                <a:cs typeface="Calibri"/>
                <a:sym typeface="Calibri"/>
              </a:rPr>
              <a:t>The first thing to do when selecting the appropriate gifts hamper is to look at the personality, hobbies, and lifestyle of the intended recipient.</a:t>
            </a:r>
            <a:endParaRPr sz="2000">
              <a:latin typeface="Calibri"/>
              <a:ea typeface="Calibri"/>
              <a:cs typeface="Calibri"/>
              <a:sym typeface="Calibri"/>
            </a:endParaRPr>
          </a:p>
          <a:p>
            <a:pPr indent="0" lvl="0" marL="0" rtl="0" algn="just">
              <a:spcBef>
                <a:spcPts val="1200"/>
              </a:spcBef>
              <a:spcAft>
                <a:spcPts val="0"/>
              </a:spcAft>
              <a:buNone/>
            </a:pPr>
            <a:r>
              <a:t/>
            </a:r>
            <a:endParaRPr sz="2000">
              <a:latin typeface="Calibri"/>
              <a:ea typeface="Calibri"/>
              <a:cs typeface="Calibri"/>
              <a:sym typeface="Calibri"/>
            </a:endParaRPr>
          </a:p>
          <a:p>
            <a:pPr indent="0" lvl="0" marL="0" rtl="0" algn="just">
              <a:spcBef>
                <a:spcPts val="1200"/>
              </a:spcBef>
              <a:spcAft>
                <a:spcPts val="1200"/>
              </a:spcAft>
              <a:buNone/>
            </a:pPr>
            <a:r>
              <a:t/>
            </a:r>
            <a:endParaRPr sz="20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Understanding the Occasion</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46" name="Google Shape;146;p15"/>
          <p:cNvSpPr txBox="1"/>
          <p:nvPr>
            <p:ph idx="1" type="body"/>
          </p:nvPr>
        </p:nvSpPr>
        <p:spPr>
          <a:xfrm>
            <a:off x="1297500" y="1307850"/>
            <a:ext cx="7038900" cy="31710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To narrow down the process of selecting the appropriate gift hamper is to define the event. As with most things in life, different occasions require different hamper types.</a:t>
            </a:r>
            <a:endParaRPr sz="20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84125" y="393775"/>
            <a:ext cx="7550400" cy="1191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3000">
                <a:latin typeface="Calibri"/>
                <a:ea typeface="Calibri"/>
                <a:cs typeface="Calibri"/>
                <a:sym typeface="Calibri"/>
              </a:rPr>
              <a:t>Set a Budget</a:t>
            </a:r>
            <a:endParaRPr b="1" sz="3000">
              <a:latin typeface="Calibri"/>
              <a:ea typeface="Calibri"/>
              <a:cs typeface="Calibri"/>
              <a:sym typeface="Calibri"/>
            </a:endParaRPr>
          </a:p>
        </p:txBody>
      </p:sp>
      <p:sp>
        <p:nvSpPr>
          <p:cNvPr id="152" name="Google Shape;152;p16"/>
          <p:cNvSpPr txBox="1"/>
          <p:nvPr>
            <p:ph idx="1" type="body"/>
          </p:nvPr>
        </p:nvSpPr>
        <p:spPr>
          <a:xfrm>
            <a:off x="1177500" y="1264200"/>
            <a:ext cx="7038900" cy="2795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sz="2000">
                <a:latin typeface="Calibri"/>
                <a:ea typeface="Calibri"/>
                <a:cs typeface="Calibri"/>
                <a:sym typeface="Calibri"/>
              </a:rPr>
              <a:t>Gift hampers are available in all price options. This is why it helps to set a budget early so that you can eliminate any options that are out of your reach. A cleverly put-together hamper doesn’t necessarily have to be costly and will always be welcomed.</a:t>
            </a:r>
            <a:endParaRPr sz="20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Presentation Matters</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58" name="Google Shape;158;p17"/>
          <p:cNvSpPr txBox="1"/>
          <p:nvPr>
            <p:ph idx="1" type="body"/>
          </p:nvPr>
        </p:nvSpPr>
        <p:spPr>
          <a:xfrm>
            <a:off x="1297500" y="119050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It could also be important to point out that the packaging can influence the attractiveness of the gift hamper greatly. Product appearance and  presentation are factors to be considered. An elaborately designed hamper package is always appealing.</a:t>
            </a:r>
            <a:endParaRPr sz="20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Consider Eco-Friendly Options</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64" name="Google Shape;164;p18"/>
          <p:cNvSpPr txBox="1"/>
          <p:nvPr>
            <p:ph idx="1" type="body"/>
          </p:nvPr>
        </p:nvSpPr>
        <p:spPr>
          <a:xfrm>
            <a:off x="1297500" y="1307850"/>
            <a:ext cx="7038900" cy="29574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If you’re sending the baskets to environmentally conscious individuals, it is advisable to use baskets made from recyclable material.</a:t>
            </a:r>
            <a:endParaRPr sz="20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sz="3000">
                <a:latin typeface="Calibri"/>
                <a:ea typeface="Calibri"/>
                <a:cs typeface="Calibri"/>
                <a:sym typeface="Calibri"/>
              </a:rPr>
              <a:t>Thank You</a:t>
            </a:r>
            <a:endParaRPr b="1" sz="3000">
              <a:latin typeface="Calibri"/>
              <a:ea typeface="Calibri"/>
              <a:cs typeface="Calibri"/>
              <a:sym typeface="Calibri"/>
            </a:endParaRPr>
          </a:p>
        </p:txBody>
      </p:sp>
      <p:sp>
        <p:nvSpPr>
          <p:cNvPr id="170" name="Google Shape;170;p19"/>
          <p:cNvSpPr txBox="1"/>
          <p:nvPr>
            <p:ph idx="1" type="body"/>
          </p:nvPr>
        </p:nvSpPr>
        <p:spPr>
          <a:xfrm>
            <a:off x="1297500" y="15936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100">
                <a:latin typeface="Calibri"/>
                <a:ea typeface="Calibri"/>
                <a:cs typeface="Calibri"/>
                <a:sym typeface="Calibri"/>
              </a:rPr>
              <a:t>Website:</a:t>
            </a:r>
            <a:r>
              <a:rPr lang="en-GB" sz="1800">
                <a:latin typeface="Calibri"/>
                <a:ea typeface="Calibri"/>
                <a:cs typeface="Calibri"/>
                <a:sym typeface="Calibri"/>
              </a:rPr>
              <a:t> </a:t>
            </a:r>
            <a:r>
              <a:rPr lang="en-GB" sz="1800" u="sng">
                <a:solidFill>
                  <a:schemeClr val="hlink"/>
                </a:solidFill>
                <a:latin typeface="Arial"/>
                <a:ea typeface="Arial"/>
                <a:cs typeface="Arial"/>
                <a:sym typeface="Arial"/>
                <a:hlinkClick r:id="rId3"/>
              </a:rPr>
              <a:t>https://www.hampergifts.co.uk/</a:t>
            </a:r>
            <a:endParaRPr sz="24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