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
      <p:font typeface="Old Standard TT"/>
      <p:regular r:id="rId17"/>
      <p:bold r:id="rId18"/>
      <p: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7" Type="http://schemas.openxmlformats.org/officeDocument/2006/relationships/font" Target="fonts/OldStandardTT-regular.fntdata"/><Relationship Id="rId16" Type="http://schemas.openxmlformats.org/officeDocument/2006/relationships/font" Target="fonts/Roboto-boldItalic.fntdata"/><Relationship Id="rId5" Type="http://schemas.openxmlformats.org/officeDocument/2006/relationships/notesMaster" Target="notesMasters/notesMaster1.xml"/><Relationship Id="rId19" Type="http://schemas.openxmlformats.org/officeDocument/2006/relationships/font" Target="fonts/OldStandardTT-italic.fntdata"/><Relationship Id="rId6" Type="http://schemas.openxmlformats.org/officeDocument/2006/relationships/slide" Target="slides/slide1.xml"/><Relationship Id="rId18" Type="http://schemas.openxmlformats.org/officeDocument/2006/relationships/font" Target="fonts/OldStandardT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2ee74ad5aa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2ee74ad5aa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2ee74ad5aa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2ee74ad5aa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2ee74ad5aa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2ee74ad5aa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2ee74ad5aa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2ee74ad5aa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2ee74ad5aa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2ee74ad5aa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2ee74ad5aa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2ee74ad5aa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chartaccountancy.com/locations/read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974275"/>
            <a:ext cx="8118600" cy="14418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Clr>
                <a:schemeClr val="dk1"/>
              </a:buClr>
              <a:buSzPct val="26190"/>
              <a:buFont typeface="Arial"/>
              <a:buNone/>
            </a:pPr>
            <a:r>
              <a:rPr b="1" lang="en">
                <a:solidFill>
                  <a:schemeClr val="lt1"/>
                </a:solidFill>
                <a:latin typeface="Roboto"/>
                <a:ea typeface="Roboto"/>
                <a:cs typeface="Roboto"/>
                <a:sym typeface="Roboto"/>
              </a:rPr>
              <a:t>Things To Consider When Choosing An Accounting Services</a:t>
            </a:r>
            <a:endParaRPr b="1">
              <a:solidFill>
                <a:schemeClr val="lt1"/>
              </a:solidFill>
              <a:latin typeface="Roboto"/>
              <a:ea typeface="Roboto"/>
              <a:cs typeface="Roboto"/>
              <a:sym typeface="Roboto"/>
            </a:endParaRPr>
          </a:p>
          <a:p>
            <a:pPr indent="0" lvl="0" marL="0" rtl="0" algn="l">
              <a:spcBef>
                <a:spcPts val="0"/>
              </a:spcBef>
              <a:spcAft>
                <a:spcPts val="0"/>
              </a:spcAft>
              <a:buClr>
                <a:schemeClr val="dk1"/>
              </a:buClr>
              <a:buSzPct val="26190"/>
              <a:buFont typeface="Arial"/>
              <a:buNone/>
            </a:pPr>
            <a:r>
              <a:t/>
            </a:r>
            <a:endParaRPr>
              <a:solidFill>
                <a:schemeClr val="lt1"/>
              </a:solidFill>
              <a:latin typeface="Roboto"/>
              <a:ea typeface="Roboto"/>
              <a:cs typeface="Roboto"/>
              <a:sym typeface="Roboto"/>
            </a:endParaRPr>
          </a:p>
        </p:txBody>
      </p:sp>
      <p:sp>
        <p:nvSpPr>
          <p:cNvPr id="60" name="Google Shape;60;p13"/>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6666"/>
              <a:buFont typeface="Arial"/>
              <a:buNone/>
            </a:pPr>
            <a:r>
              <a:rPr b="1" lang="en"/>
              <a:t>Cost/Service Charges</a:t>
            </a:r>
            <a:endParaRPr b="1"/>
          </a:p>
          <a:p>
            <a:pPr indent="0" lvl="0" marL="0" rtl="0" algn="l">
              <a:spcBef>
                <a:spcPts val="0"/>
              </a:spcBef>
              <a:spcAft>
                <a:spcPts val="0"/>
              </a:spcAft>
              <a:buClr>
                <a:schemeClr val="dk1"/>
              </a:buClr>
              <a:buSzPct val="36666"/>
              <a:buFont typeface="Arial"/>
              <a:buNone/>
            </a:pPr>
            <a:r>
              <a:t/>
            </a:r>
            <a:endParaRPr/>
          </a:p>
          <a:p>
            <a:pPr indent="0" lvl="0" marL="0" rtl="0" algn="l">
              <a:spcBef>
                <a:spcPts val="0"/>
              </a:spcBef>
              <a:spcAft>
                <a:spcPts val="0"/>
              </a:spcAft>
              <a:buNone/>
            </a:pPr>
            <a:r>
              <a:t/>
            </a:r>
            <a:endParaRPr/>
          </a:p>
        </p:txBody>
      </p:sp>
      <p:sp>
        <p:nvSpPr>
          <p:cNvPr id="66" name="Google Shape;66;p1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 sz="1900"/>
              <a:t>Another vital hiring determinant is the accountant’s billing rate or fee. Professional accountants usually charge either fixed service charges or by the hour. You must compare the quoted fee with your set budget to see whether you can afford the rates or to opt for a cheaper alternative. Remember that the overall bill should always be reasonably proportional to the quantity and complexity of the task or assignment at hand. At the end of the day, you should get what you pay for.</a:t>
            </a:r>
            <a:endParaRPr sz="19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6666"/>
              <a:buFont typeface="Arial"/>
              <a:buNone/>
            </a:pPr>
            <a:r>
              <a:rPr b="1" lang="en"/>
              <a:t>Level Of E</a:t>
            </a:r>
            <a:r>
              <a:rPr b="1" lang="en"/>
              <a:t>x</a:t>
            </a:r>
            <a:r>
              <a:rPr b="1" lang="en"/>
              <a:t>perience</a:t>
            </a:r>
            <a:endParaRPr b="1"/>
          </a:p>
          <a:p>
            <a:pPr indent="0" lvl="0" marL="0" rtl="0" algn="l">
              <a:spcBef>
                <a:spcPts val="0"/>
              </a:spcBef>
              <a:spcAft>
                <a:spcPts val="0"/>
              </a:spcAft>
              <a:buClr>
                <a:schemeClr val="dk1"/>
              </a:buClr>
              <a:buSzPct val="36666"/>
              <a:buFont typeface="Arial"/>
              <a:buNone/>
            </a:pPr>
            <a:r>
              <a:t/>
            </a:r>
            <a:endParaRPr/>
          </a:p>
          <a:p>
            <a:pPr indent="0" lvl="0" marL="0" rtl="0" algn="l">
              <a:spcBef>
                <a:spcPts val="0"/>
              </a:spcBef>
              <a:spcAft>
                <a:spcPts val="0"/>
              </a:spcAft>
              <a:buNone/>
            </a:pPr>
            <a:r>
              <a:t/>
            </a:r>
            <a:endParaRPr/>
          </a:p>
        </p:txBody>
      </p:sp>
      <p:sp>
        <p:nvSpPr>
          <p:cNvPr id="72" name="Google Shape;72;p15"/>
          <p:cNvSpPr txBox="1"/>
          <p:nvPr>
            <p:ph idx="1" type="body"/>
          </p:nvPr>
        </p:nvSpPr>
        <p:spPr>
          <a:xfrm>
            <a:off x="311700" y="1171600"/>
            <a:ext cx="8520600" cy="3397200"/>
          </a:xfrm>
          <a:prstGeom prst="rect">
            <a:avLst/>
          </a:prstGeom>
        </p:spPr>
        <p:txBody>
          <a:bodyPr anchorCtr="0" anchor="t" bIns="91425" lIns="91425" spcFirstLastPara="1" rIns="91425" wrap="square" tIns="91425">
            <a:normAutofit fontScale="47500" lnSpcReduction="10000"/>
          </a:bodyPr>
          <a:lstStyle/>
          <a:p>
            <a:pPr indent="0" lvl="0" marL="0" rtl="0" algn="just">
              <a:spcBef>
                <a:spcPts val="0"/>
              </a:spcBef>
              <a:spcAft>
                <a:spcPts val="0"/>
              </a:spcAft>
              <a:buClr>
                <a:schemeClr val="dk1"/>
              </a:buClr>
              <a:buSzPct val="26826"/>
              <a:buFont typeface="Arial"/>
              <a:buNone/>
            </a:pPr>
            <a:r>
              <a:rPr lang="en" sz="4100"/>
              <a:t>This is a very important factor that you should not overlook when searching a competent accountant to manage financial affair of your business. You need to consider the number of years that the accountant has rendered his service and whether his previous clients or employees were happy with the quality of service that he/she rendered. Take your time and search online to see whether the accountant has good track record for the number of years that he/she has rendered is services. When it comes to entrusting someone with your business finance, then that particular person must know what he/she is doing.</a:t>
            </a:r>
            <a:endParaRPr sz="4100"/>
          </a:p>
          <a:p>
            <a:pPr indent="0" lvl="0" marL="0" rtl="0" algn="l">
              <a:spcBef>
                <a:spcPts val="1200"/>
              </a:spcBef>
              <a:spcAft>
                <a:spcPts val="0"/>
              </a:spcAft>
              <a:buClr>
                <a:schemeClr val="dk1"/>
              </a:buClr>
              <a:buSzPct val="61111"/>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6666"/>
              <a:buFont typeface="Arial"/>
              <a:buNone/>
            </a:pPr>
            <a:r>
              <a:rPr b="1" lang="en"/>
              <a:t>Advice</a:t>
            </a:r>
            <a:endParaRPr b="1"/>
          </a:p>
          <a:p>
            <a:pPr indent="0" lvl="0" marL="0" rtl="0" algn="ctr">
              <a:spcBef>
                <a:spcPts val="0"/>
              </a:spcBef>
              <a:spcAft>
                <a:spcPts val="0"/>
              </a:spcAft>
              <a:buClr>
                <a:schemeClr val="dk1"/>
              </a:buClr>
              <a:buSzPct val="36666"/>
              <a:buFont typeface="Arial"/>
              <a:buNone/>
            </a:pPr>
            <a:r>
              <a:t/>
            </a:r>
            <a:endParaRPr/>
          </a:p>
          <a:p>
            <a:pPr indent="0" lvl="0" marL="0" rtl="0" algn="ctr">
              <a:spcBef>
                <a:spcPts val="0"/>
              </a:spcBef>
              <a:spcAft>
                <a:spcPts val="0"/>
              </a:spcAft>
              <a:buNone/>
            </a:pPr>
            <a:r>
              <a:t/>
            </a:r>
            <a:endParaRPr/>
          </a:p>
        </p:txBody>
      </p:sp>
      <p:sp>
        <p:nvSpPr>
          <p:cNvPr id="78" name="Google Shape;78;p16"/>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Clr>
                <a:schemeClr val="dk1"/>
              </a:buClr>
              <a:buSzPts val="1100"/>
              <a:buFont typeface="Arial"/>
              <a:buNone/>
            </a:pPr>
            <a:r>
              <a:rPr lang="en" sz="1900"/>
              <a:t>Some accounting firms are quick to offer advice on when to purchase equipment and how to keep financial records, while other accounting firms compile the necessary financial reports but offer little feedback. The amount of advice you need or want depends upon your financial knowledge and experience. If you need a lot of help, select a firm that offers in-depth financial counseling.</a:t>
            </a:r>
            <a:endParaRPr sz="1900"/>
          </a:p>
          <a:p>
            <a:pPr indent="0" lvl="0" marL="0" rtl="0" algn="ctr">
              <a:spcBef>
                <a:spcPts val="1200"/>
              </a:spcBef>
              <a:spcAft>
                <a:spcPts val="0"/>
              </a:spcAft>
              <a:buClr>
                <a:schemeClr val="dk1"/>
              </a:buClr>
              <a:buSzPts val="1100"/>
              <a:buFont typeface="Arial"/>
              <a:buNone/>
            </a:pPr>
            <a:r>
              <a:t/>
            </a:r>
            <a:endParaRPr/>
          </a:p>
          <a:p>
            <a:pPr indent="0" lvl="0" marL="0" rtl="0" algn="ctr">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6666"/>
              <a:buFont typeface="Arial"/>
              <a:buNone/>
            </a:pPr>
            <a:r>
              <a:rPr b="1" lang="en"/>
              <a:t>Good Communication Skills</a:t>
            </a:r>
            <a:endParaRPr b="1"/>
          </a:p>
          <a:p>
            <a:pPr indent="0" lvl="0" marL="0" rtl="0" algn="l">
              <a:spcBef>
                <a:spcPts val="0"/>
              </a:spcBef>
              <a:spcAft>
                <a:spcPts val="0"/>
              </a:spcAft>
              <a:buClr>
                <a:schemeClr val="dk1"/>
              </a:buClr>
              <a:buSzPct val="36666"/>
              <a:buFont typeface="Arial"/>
              <a:buNone/>
            </a:pPr>
            <a:r>
              <a:t/>
            </a:r>
            <a:endParaRPr/>
          </a:p>
          <a:p>
            <a:pPr indent="0" lvl="0" marL="0" rtl="0" algn="l">
              <a:spcBef>
                <a:spcPts val="0"/>
              </a:spcBef>
              <a:spcAft>
                <a:spcPts val="0"/>
              </a:spcAft>
              <a:buNone/>
            </a:pPr>
            <a:r>
              <a:t/>
            </a:r>
            <a:endParaRPr/>
          </a:p>
        </p:txBody>
      </p:sp>
      <p:sp>
        <p:nvSpPr>
          <p:cNvPr id="84" name="Google Shape;84;p17"/>
          <p:cNvSpPr txBox="1"/>
          <p:nvPr>
            <p:ph idx="1" type="body"/>
          </p:nvPr>
        </p:nvSpPr>
        <p:spPr>
          <a:xfrm>
            <a:off x="311700" y="1171600"/>
            <a:ext cx="8520600" cy="3397200"/>
          </a:xfrm>
          <a:prstGeom prst="rect">
            <a:avLst/>
          </a:prstGeom>
        </p:spPr>
        <p:txBody>
          <a:bodyPr anchorCtr="0" anchor="t" bIns="91425" lIns="91425" spcFirstLastPara="1" rIns="91425" wrap="square" tIns="91425">
            <a:normAutofit fontScale="70000" lnSpcReduction="20000"/>
          </a:bodyPr>
          <a:lstStyle/>
          <a:p>
            <a:pPr indent="0" lvl="0" marL="0" rtl="0" algn="just">
              <a:spcBef>
                <a:spcPts val="0"/>
              </a:spcBef>
              <a:spcAft>
                <a:spcPts val="0"/>
              </a:spcAft>
              <a:buClr>
                <a:schemeClr val="dk1"/>
              </a:buClr>
              <a:buSzPct val="39601"/>
              <a:buFont typeface="Arial"/>
              <a:buNone/>
            </a:pPr>
            <a:r>
              <a:rPr lang="en" sz="2777"/>
              <a:t>It is no secret that accounting is a complex profession with plenty of technical terms. Besides hiring an accountant who has the right qualifications, it is also important to choose someone who has good communication skills. Because you are not an expert in accounting, the person that you hire should be able to communicate with you in the simplest way possible to make you understand. Before you make your final decision, sit down with the accountant and analyze his/her communication skills. Make sure that you hire an accountant who is a good listener and one who is able to explain complex financial terms in a way that makes sense to you.</a:t>
            </a:r>
            <a:endParaRPr sz="2777"/>
          </a:p>
          <a:p>
            <a:pPr indent="0" lvl="0" marL="0" rtl="0" algn="l">
              <a:spcBef>
                <a:spcPts val="1200"/>
              </a:spcBef>
              <a:spcAft>
                <a:spcPts val="0"/>
              </a:spcAft>
              <a:buClr>
                <a:schemeClr val="dk1"/>
              </a:buClr>
              <a:buSzPct val="61111"/>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t>References</a:t>
            </a:r>
            <a:endParaRPr b="1"/>
          </a:p>
        </p:txBody>
      </p:sp>
      <p:sp>
        <p:nvSpPr>
          <p:cNvPr id="90" name="Google Shape;90;p18"/>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Clr>
                <a:schemeClr val="dk1"/>
              </a:buClr>
              <a:buSzPts val="1100"/>
              <a:buFont typeface="Arial"/>
              <a:buNone/>
            </a:pPr>
            <a:r>
              <a:rPr lang="en" sz="1900"/>
              <a:t>Old-fashioned word-of-mouth is as valuable a reference today as it ever was. Talk to friends or business associates to find out what accounting firm they use and if they would recommend it to others.</a:t>
            </a:r>
            <a:endParaRPr sz="1900"/>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t>Thanking You</a:t>
            </a:r>
            <a:endParaRPr b="1"/>
          </a:p>
          <a:p>
            <a:pPr indent="0" lvl="0" marL="0" rtl="0" algn="ctr">
              <a:spcBef>
                <a:spcPts val="0"/>
              </a:spcBef>
              <a:spcAft>
                <a:spcPts val="0"/>
              </a:spcAft>
              <a:buNone/>
            </a:pPr>
            <a:r>
              <a:t/>
            </a:r>
            <a:endParaRPr b="1"/>
          </a:p>
        </p:txBody>
      </p:sp>
      <p:sp>
        <p:nvSpPr>
          <p:cNvPr id="96" name="Google Shape;96;p19"/>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3400"/>
              <a:t>Website:</a:t>
            </a:r>
            <a:endParaRPr b="1" sz="3400"/>
          </a:p>
          <a:p>
            <a:pPr indent="0" lvl="0" marL="0" rtl="0" algn="l">
              <a:spcBef>
                <a:spcPts val="1200"/>
              </a:spcBef>
              <a:spcAft>
                <a:spcPts val="1200"/>
              </a:spcAft>
              <a:buNone/>
            </a:pPr>
            <a:r>
              <a:rPr lang="en" sz="1900" u="sng">
                <a:latin typeface="Calibri"/>
                <a:ea typeface="Calibri"/>
                <a:cs typeface="Calibri"/>
                <a:sym typeface="Calibri"/>
                <a:hlinkClick r:id="rId3"/>
              </a:rPr>
              <a:t>https://www.chartaccountancy.com/locations/reading/</a:t>
            </a:r>
            <a:endParaRPr b="1" sz="4200"/>
          </a:p>
        </p:txBody>
      </p:sp>
    </p:spTree>
  </p:cSld>
  <p:clrMapOvr>
    <a:masterClrMapping/>
  </p:clrMapOvr>
</p:sld>
</file>

<file path=ppt/theme/theme1.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