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Old Standard TT"/>
      <p:regular r:id="rId13"/>
      <p:bold r:id="rId14"/>
      <p: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OldStandardTT-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ldStandardTT-italic.fntdata"/><Relationship Id="rId14" Type="http://schemas.openxmlformats.org/officeDocument/2006/relationships/font" Target="fonts/OldStandardTT-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11901a34a16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11901a34a16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1901a34a16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1901a34a16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1901a34a16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1901a34a16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1901a34a16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11901a34a16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1901a34a16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1901a34a16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1901a34a16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1901a34a16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 name="Google Shape;11;p2"/>
          <p:cNvCxnSpPr/>
          <p:nvPr/>
        </p:nvCxnSpPr>
        <p:spPr>
          <a:xfrm>
            <a:off x="641934" y="3597500"/>
            <a:ext cx="390300" cy="0"/>
          </a:xfrm>
          <a:prstGeom prst="straightConnector1">
            <a:avLst/>
          </a:prstGeom>
          <a:noFill/>
          <a:ln cap="flat" cmpd="sng" w="28575">
            <a:solidFill>
              <a:schemeClr val="accent1"/>
            </a:solidFill>
            <a:prstDash val="solid"/>
            <a:round/>
            <a:headEnd len="sm" w="sm" type="none"/>
            <a:tailEnd len="sm" w="sm" type="none"/>
          </a:ln>
        </p:spPr>
      </p:cxnSp>
      <p:sp>
        <p:nvSpPr>
          <p:cNvPr id="12" name="Google Shape;12;p2"/>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p:txBody>
      </p:sp>
      <p:sp>
        <p:nvSpPr>
          <p:cNvPr id="13" name="Google Shape;13;p2"/>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039650"/>
            <a:ext cx="8520600" cy="21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cap="flat" cmpd="sng" w="28575">
            <a:solidFill>
              <a:schemeClr val="lt2"/>
            </a:solidFill>
            <a:prstDash val="solid"/>
            <a:round/>
            <a:headEnd len="sm" w="sm" type="none"/>
            <a:tailEnd len="sm" w="sm" type="none"/>
          </a:ln>
        </p:spPr>
      </p:cxnSp>
      <p:sp>
        <p:nvSpPr>
          <p:cNvPr id="17" name="Google Shape;17;p3"/>
          <p:cNvSpPr txBox="1"/>
          <p:nvPr>
            <p:ph type="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p:txBody>
      </p:sp>
      <p:sp>
        <p:nvSpPr>
          <p:cNvPr id="38" name="Google Shape;38;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686400" cy="0"/>
          </a:xfrm>
          <a:prstGeom prst="straightConnector1">
            <a:avLst/>
          </a:prstGeom>
          <a:noFill/>
          <a:ln cap="flat" cmpd="sng" w="19050">
            <a:solidFill>
              <a:schemeClr val="lt2"/>
            </a:solidFill>
            <a:prstDash val="solid"/>
            <a:round/>
            <a:headEnd len="sm" w="sm" type="none"/>
            <a:tailEnd len="sm" w="sm" type="none"/>
          </a:ln>
        </p:spPr>
      </p:cxnSp>
      <p:sp>
        <p:nvSpPr>
          <p:cNvPr id="42" name="Google Shape;42;p9"/>
          <p:cNvSpPr txBox="1"/>
          <p:nvPr>
            <p:ph type="title"/>
          </p:nvPr>
        </p:nvSpPr>
        <p:spPr>
          <a:xfrm>
            <a:off x="265500" y="1382350"/>
            <a:ext cx="4045200" cy="1333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p:txBody>
      </p:sp>
      <p:sp>
        <p:nvSpPr>
          <p:cNvPr id="43" name="Google Shape;43;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perback">
    <p:bg>
      <p:bgPr>
        <a:solidFill>
          <a:schemeClr val="accen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132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Google Shape;7;p1"/>
          <p:cNvSpPr txBox="1"/>
          <p:nvPr>
            <p:ph idx="1" type="body"/>
          </p:nvPr>
        </p:nvSpPr>
        <p:spPr>
          <a:xfrm>
            <a:off x="311700" y="1171600"/>
            <a:ext cx="8520600" cy="3397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indent="-317500" lvl="1" marL="914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indent="-317500" lvl="2" marL="1371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indent="-317500" lvl="3" marL="1828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indent="-317500" lvl="4" marL="22860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indent="-317500" lvl="5" marL="27432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indent="-317500" lvl="6" marL="3200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indent="-317500" lvl="7" marL="3657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indent="-317500" lvl="8" marL="4114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accuratpestsolutions.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Ways Pest Control Can Improve Your Quality of Life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Pulling Out The Bugs</a:t>
            </a:r>
            <a:endParaRPr/>
          </a:p>
        </p:txBody>
      </p:sp>
      <p:sp>
        <p:nvSpPr>
          <p:cNvPr id="65" name="Google Shape;65;p1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Let us assume your bathroom has just been deep cleaned. As we all know, bathrooms are the biggest breeding ground of various types of pests such as cockroaches, spiders, flies and what not. Another ingenious pest control tips and tricks suggest cleaning the bathroom and especially the bathroom drain. This will clear them of all the insect nests.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Removal Of Breeding Grounds</a:t>
            </a:r>
            <a:endParaRPr/>
          </a:p>
        </p:txBody>
      </p:sp>
      <p:sp>
        <p:nvSpPr>
          <p:cNvPr id="71" name="Google Shape;71;p15"/>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When your home is deep cleaned, you also end up decluttering your house, which includes disposing of old boxes, toys, shoes, pots, etc. All these objects sit around gathering dust and dirt and become the breeding grounds for insects and termites. With the breeding grounds removed, the house is already sanitised to a large extent. Doing a pest control at such a time would not only prove to be more effective, but it would also seal the house off to pests and prevent them from coming in.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Resetting Of Furniture</a:t>
            </a:r>
            <a:endParaRPr/>
          </a:p>
        </p:txBody>
      </p:sp>
      <p:sp>
        <p:nvSpPr>
          <p:cNvPr id="77" name="Google Shape;77;p16"/>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We often find insects and pests nesting behind couches, under the refrigerator or at the side of the dresser. Basically, they start living in places that are not very accessible, seldom moved and rarely cleaned. However, during a deep home cleaning, furniture that is usually left in a fixed spot is moved around. This dislodges insect nests and makes them venture out.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Retaining The Pest Control Chemicals</a:t>
            </a:r>
            <a:endParaRPr/>
          </a:p>
        </p:txBody>
      </p:sp>
      <p:sp>
        <p:nvSpPr>
          <p:cNvPr id="83" name="Google Shape;83;p17"/>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Last but not the least, we come to the most logical argument – why apply pest control chemicals and then have them washed away? A heavy, deep home cleaning will most likely wash away pest control chemicals from the various nooks and corners of the house. This will defeat the whole purpose of getting the pest control done!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Stress-free Living</a:t>
            </a:r>
            <a:endParaRPr/>
          </a:p>
        </p:txBody>
      </p:sp>
      <p:sp>
        <p:nvSpPr>
          <p:cNvPr id="89" name="Google Shape;89;p18"/>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One thing is for certain; a pest free home is a happy home. Even the sign of the tiniest unwanted creature can cause a huge headache. Our most basic pest control plan includes year-round bi-monthly inspections, and both indoor and outdoor treatments to stop any and all pests. Just give us a call, and we'll handle the rest.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GB" sz="3200"/>
              <a:t>Thank You</a:t>
            </a:r>
            <a:endParaRPr b="1" sz="3200"/>
          </a:p>
        </p:txBody>
      </p:sp>
      <p:sp>
        <p:nvSpPr>
          <p:cNvPr id="95" name="Google Shape;95;p19"/>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800"/>
              <a:t>Website:</a:t>
            </a:r>
            <a:r>
              <a:rPr lang="en-GB" sz="2300"/>
              <a:t> </a:t>
            </a:r>
            <a:r>
              <a:rPr lang="en-GB" sz="2300" u="sng">
                <a:solidFill>
                  <a:schemeClr val="hlink"/>
                </a:solidFill>
                <a:hlinkClick r:id="rId3"/>
              </a:rPr>
              <a:t>https://accuratpestsolutions.co.uk/</a:t>
            </a:r>
            <a:endParaRPr sz="23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