
<file path=[Content_Types].xml><?xml version="1.0" encoding="utf-8"?>
<Types xmlns="http://schemas.openxmlformats.org/package/2006/content-types">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Lst>
  <p:sldSz cx="9144000" cy="51435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
        <p:nvSpPr>
          <p:cNvPr id="31" name="PlaceHolder 2"/>
          <p:cNvSpPr>
            <a:spLocks noGrp="1"/>
          </p:cNvSpPr>
          <p:nvPr>
            <p:ph type="body"/>
          </p:nvPr>
        </p:nvSpPr>
        <p:spPr>
          <a:xfrm>
            <a:off x="457200" y="1203480"/>
            <a:ext cx="822924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32" name="PlaceHolder 3"/>
          <p:cNvSpPr>
            <a:spLocks noGrp="1"/>
          </p:cNvSpPr>
          <p:nvPr>
            <p:ph type="body"/>
          </p:nvPr>
        </p:nvSpPr>
        <p:spPr>
          <a:xfrm>
            <a:off x="457200" y="2761920"/>
            <a:ext cx="8229240" cy="1422720"/>
          </a:xfrm>
          <a:prstGeom prst="rect">
            <a:avLst/>
          </a:prstGeom>
        </p:spPr>
        <p:txBody>
          <a:bodyPr lIns="0" rIns="0" tIns="0" bIns="0">
            <a:normAutofit/>
          </a:bodyPr>
          <a:p>
            <a:endParaRPr b="0" lang="en-IN" sz="14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
        <p:nvSpPr>
          <p:cNvPr id="34" name="PlaceHolder 2"/>
          <p:cNvSpPr>
            <a:spLocks noGrp="1"/>
          </p:cNvSpPr>
          <p:nvPr>
            <p:ph type="body"/>
          </p:nvPr>
        </p:nvSpPr>
        <p:spPr>
          <a:xfrm>
            <a:off x="457200" y="120348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35" name="PlaceHolder 3"/>
          <p:cNvSpPr>
            <a:spLocks noGrp="1"/>
          </p:cNvSpPr>
          <p:nvPr>
            <p:ph type="body"/>
          </p:nvPr>
        </p:nvSpPr>
        <p:spPr>
          <a:xfrm>
            <a:off x="4674240" y="120348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36" name="PlaceHolder 4"/>
          <p:cNvSpPr>
            <a:spLocks noGrp="1"/>
          </p:cNvSpPr>
          <p:nvPr>
            <p:ph type="body"/>
          </p:nvPr>
        </p:nvSpPr>
        <p:spPr>
          <a:xfrm>
            <a:off x="457200" y="276192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37" name="PlaceHolder 5"/>
          <p:cNvSpPr>
            <a:spLocks noGrp="1"/>
          </p:cNvSpPr>
          <p:nvPr>
            <p:ph type="body"/>
          </p:nvPr>
        </p:nvSpPr>
        <p:spPr>
          <a:xfrm>
            <a:off x="4674240" y="276192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
        <p:nvSpPr>
          <p:cNvPr id="39" name="PlaceHolder 2"/>
          <p:cNvSpPr>
            <a:spLocks noGrp="1"/>
          </p:cNvSpPr>
          <p:nvPr>
            <p:ph type="body"/>
          </p:nvPr>
        </p:nvSpPr>
        <p:spPr>
          <a:xfrm>
            <a:off x="457200" y="1203480"/>
            <a:ext cx="26496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40" name="PlaceHolder 3"/>
          <p:cNvSpPr>
            <a:spLocks noGrp="1"/>
          </p:cNvSpPr>
          <p:nvPr>
            <p:ph type="body"/>
          </p:nvPr>
        </p:nvSpPr>
        <p:spPr>
          <a:xfrm>
            <a:off x="3239640" y="1203480"/>
            <a:ext cx="26496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41" name="PlaceHolder 4"/>
          <p:cNvSpPr>
            <a:spLocks noGrp="1"/>
          </p:cNvSpPr>
          <p:nvPr>
            <p:ph type="body"/>
          </p:nvPr>
        </p:nvSpPr>
        <p:spPr>
          <a:xfrm>
            <a:off x="6022080" y="1203480"/>
            <a:ext cx="26496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42" name="PlaceHolder 5"/>
          <p:cNvSpPr>
            <a:spLocks noGrp="1"/>
          </p:cNvSpPr>
          <p:nvPr>
            <p:ph type="body"/>
          </p:nvPr>
        </p:nvSpPr>
        <p:spPr>
          <a:xfrm>
            <a:off x="457200" y="2761920"/>
            <a:ext cx="26496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43" name="PlaceHolder 6"/>
          <p:cNvSpPr>
            <a:spLocks noGrp="1"/>
          </p:cNvSpPr>
          <p:nvPr>
            <p:ph type="body"/>
          </p:nvPr>
        </p:nvSpPr>
        <p:spPr>
          <a:xfrm>
            <a:off x="3239640" y="2761920"/>
            <a:ext cx="26496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44" name="PlaceHolder 7"/>
          <p:cNvSpPr>
            <a:spLocks noGrp="1"/>
          </p:cNvSpPr>
          <p:nvPr>
            <p:ph type="body"/>
          </p:nvPr>
        </p:nvSpPr>
        <p:spPr>
          <a:xfrm>
            <a:off x="6022080" y="2761920"/>
            <a:ext cx="2649600" cy="1422720"/>
          </a:xfrm>
          <a:prstGeom prst="rect">
            <a:avLst/>
          </a:prstGeom>
        </p:spPr>
        <p:txBody>
          <a:bodyPr lIns="0" rIns="0" tIns="0" bIns="0">
            <a:normAutofit/>
          </a:bodyPr>
          <a:p>
            <a:endParaRPr b="0" lang="en-IN" sz="14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
        <p:nvSpPr>
          <p:cNvPr id="10"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
        <p:nvSpPr>
          <p:cNvPr id="12" name="PlaceHolder 2"/>
          <p:cNvSpPr>
            <a:spLocks noGrp="1"/>
          </p:cNvSpPr>
          <p:nvPr>
            <p:ph type="body"/>
          </p:nvPr>
        </p:nvSpPr>
        <p:spPr>
          <a:xfrm>
            <a:off x="457200" y="1203480"/>
            <a:ext cx="8229240" cy="2982960"/>
          </a:xfrm>
          <a:prstGeom prst="rect">
            <a:avLst/>
          </a:prstGeom>
        </p:spPr>
        <p:txBody>
          <a:bodyPr lIns="0" rIns="0" tIns="0" bIns="0">
            <a:normAutofit/>
          </a:bodyPr>
          <a:p>
            <a:endParaRPr b="0" lang="en-IN" sz="14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
        <p:nvSpPr>
          <p:cNvPr id="14" name="PlaceHolder 2"/>
          <p:cNvSpPr>
            <a:spLocks noGrp="1"/>
          </p:cNvSpPr>
          <p:nvPr>
            <p:ph type="body"/>
          </p:nvPr>
        </p:nvSpPr>
        <p:spPr>
          <a:xfrm>
            <a:off x="457200" y="1203480"/>
            <a:ext cx="4015800" cy="2982960"/>
          </a:xfrm>
          <a:prstGeom prst="rect">
            <a:avLst/>
          </a:prstGeom>
        </p:spPr>
        <p:txBody>
          <a:bodyPr lIns="0" rIns="0" tIns="0" bIns="0">
            <a:normAutofit/>
          </a:bodyPr>
          <a:p>
            <a:endParaRPr b="0" lang="en-IN" sz="1400" spc="-1" strike="noStrike">
              <a:solidFill>
                <a:srgbClr val="000000"/>
              </a:solidFill>
              <a:latin typeface="Arial"/>
            </a:endParaRPr>
          </a:p>
        </p:txBody>
      </p:sp>
      <p:sp>
        <p:nvSpPr>
          <p:cNvPr id="15" name="PlaceHolder 3"/>
          <p:cNvSpPr>
            <a:spLocks noGrp="1"/>
          </p:cNvSpPr>
          <p:nvPr>
            <p:ph type="body"/>
          </p:nvPr>
        </p:nvSpPr>
        <p:spPr>
          <a:xfrm>
            <a:off x="4674240" y="1203480"/>
            <a:ext cx="4015800" cy="2982960"/>
          </a:xfrm>
          <a:prstGeom prst="rect">
            <a:avLst/>
          </a:prstGeom>
        </p:spPr>
        <p:txBody>
          <a:bodyPr lIns="0" rIns="0" tIns="0" bIns="0">
            <a:normAutofit/>
          </a:bodyPr>
          <a:p>
            <a:endParaRPr b="0" lang="en-IN" sz="14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3537000" y="1578240"/>
            <a:ext cx="5017320" cy="731880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
        <p:nvSpPr>
          <p:cNvPr id="19" name="PlaceHolder 2"/>
          <p:cNvSpPr>
            <a:spLocks noGrp="1"/>
          </p:cNvSpPr>
          <p:nvPr>
            <p:ph type="body"/>
          </p:nvPr>
        </p:nvSpPr>
        <p:spPr>
          <a:xfrm>
            <a:off x="457200" y="120348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20" name="PlaceHolder 3"/>
          <p:cNvSpPr>
            <a:spLocks noGrp="1"/>
          </p:cNvSpPr>
          <p:nvPr>
            <p:ph type="body"/>
          </p:nvPr>
        </p:nvSpPr>
        <p:spPr>
          <a:xfrm>
            <a:off x="4674240" y="1203480"/>
            <a:ext cx="4015800" cy="2982960"/>
          </a:xfrm>
          <a:prstGeom prst="rect">
            <a:avLst/>
          </a:prstGeom>
        </p:spPr>
        <p:txBody>
          <a:bodyPr lIns="0" rIns="0" tIns="0" bIns="0">
            <a:normAutofit/>
          </a:bodyPr>
          <a:p>
            <a:endParaRPr b="0" lang="en-IN" sz="1400" spc="-1" strike="noStrike">
              <a:solidFill>
                <a:srgbClr val="000000"/>
              </a:solidFill>
              <a:latin typeface="Arial"/>
            </a:endParaRPr>
          </a:p>
        </p:txBody>
      </p:sp>
      <p:sp>
        <p:nvSpPr>
          <p:cNvPr id="21" name="PlaceHolder 4"/>
          <p:cNvSpPr>
            <a:spLocks noGrp="1"/>
          </p:cNvSpPr>
          <p:nvPr>
            <p:ph type="body"/>
          </p:nvPr>
        </p:nvSpPr>
        <p:spPr>
          <a:xfrm>
            <a:off x="457200" y="276192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
        <p:nvSpPr>
          <p:cNvPr id="23" name="PlaceHolder 2"/>
          <p:cNvSpPr>
            <a:spLocks noGrp="1"/>
          </p:cNvSpPr>
          <p:nvPr>
            <p:ph type="body"/>
          </p:nvPr>
        </p:nvSpPr>
        <p:spPr>
          <a:xfrm>
            <a:off x="457200" y="1203480"/>
            <a:ext cx="4015800" cy="2982960"/>
          </a:xfrm>
          <a:prstGeom prst="rect">
            <a:avLst/>
          </a:prstGeom>
        </p:spPr>
        <p:txBody>
          <a:bodyPr lIns="0" rIns="0" tIns="0" bIns="0">
            <a:normAutofit/>
          </a:bodyPr>
          <a:p>
            <a:endParaRPr b="0" lang="en-IN" sz="1400" spc="-1" strike="noStrike">
              <a:solidFill>
                <a:srgbClr val="000000"/>
              </a:solidFill>
              <a:latin typeface="Arial"/>
            </a:endParaRPr>
          </a:p>
        </p:txBody>
      </p:sp>
      <p:sp>
        <p:nvSpPr>
          <p:cNvPr id="24" name="PlaceHolder 3"/>
          <p:cNvSpPr>
            <a:spLocks noGrp="1"/>
          </p:cNvSpPr>
          <p:nvPr>
            <p:ph type="body"/>
          </p:nvPr>
        </p:nvSpPr>
        <p:spPr>
          <a:xfrm>
            <a:off x="4674240" y="120348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25" name="PlaceHolder 4"/>
          <p:cNvSpPr>
            <a:spLocks noGrp="1"/>
          </p:cNvSpPr>
          <p:nvPr>
            <p:ph type="body"/>
          </p:nvPr>
        </p:nvSpPr>
        <p:spPr>
          <a:xfrm>
            <a:off x="4674240" y="276192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537000" y="1578240"/>
            <a:ext cx="5017320" cy="1578600"/>
          </a:xfrm>
          <a:prstGeom prst="rect">
            <a:avLst/>
          </a:prstGeom>
        </p:spPr>
        <p:txBody>
          <a:bodyPr lIns="0" rIns="0" tIns="0" bIns="0" anchor="ctr"/>
          <a:p>
            <a:endParaRPr b="0" lang="en-IN" sz="1400" spc="-1" strike="noStrike">
              <a:solidFill>
                <a:srgbClr val="000000"/>
              </a:solidFill>
              <a:latin typeface="Arial"/>
            </a:endParaRPr>
          </a:p>
        </p:txBody>
      </p:sp>
      <p:sp>
        <p:nvSpPr>
          <p:cNvPr id="27" name="PlaceHolder 2"/>
          <p:cNvSpPr>
            <a:spLocks noGrp="1"/>
          </p:cNvSpPr>
          <p:nvPr>
            <p:ph type="body"/>
          </p:nvPr>
        </p:nvSpPr>
        <p:spPr>
          <a:xfrm>
            <a:off x="457200" y="120348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28" name="PlaceHolder 3"/>
          <p:cNvSpPr>
            <a:spLocks noGrp="1"/>
          </p:cNvSpPr>
          <p:nvPr>
            <p:ph type="body"/>
          </p:nvPr>
        </p:nvSpPr>
        <p:spPr>
          <a:xfrm>
            <a:off x="4674240" y="1203480"/>
            <a:ext cx="4015800" cy="1422720"/>
          </a:xfrm>
          <a:prstGeom prst="rect">
            <a:avLst/>
          </a:prstGeom>
        </p:spPr>
        <p:txBody>
          <a:bodyPr lIns="0" rIns="0" tIns="0" bIns="0">
            <a:normAutofit/>
          </a:bodyPr>
          <a:p>
            <a:endParaRPr b="0" lang="en-IN" sz="1400" spc="-1" strike="noStrike">
              <a:solidFill>
                <a:srgbClr val="000000"/>
              </a:solidFill>
              <a:latin typeface="Arial"/>
            </a:endParaRPr>
          </a:p>
        </p:txBody>
      </p:sp>
      <p:sp>
        <p:nvSpPr>
          <p:cNvPr id="29" name="PlaceHolder 4"/>
          <p:cNvSpPr>
            <a:spLocks noGrp="1"/>
          </p:cNvSpPr>
          <p:nvPr>
            <p:ph type="body"/>
          </p:nvPr>
        </p:nvSpPr>
        <p:spPr>
          <a:xfrm>
            <a:off x="457200" y="2761920"/>
            <a:ext cx="8229240" cy="1422720"/>
          </a:xfrm>
          <a:prstGeom prst="rect">
            <a:avLst/>
          </a:prstGeom>
        </p:spPr>
        <p:txBody>
          <a:bodyPr lIns="0" rIns="0" tIns="0" bIns="0">
            <a:normAutofit/>
          </a:bodyPr>
          <a:p>
            <a:endParaRPr b="0" lang="en-IN" sz="14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b212c"/>
        </a:solidFill>
      </p:bgPr>
    </p:bg>
    <p:spTree>
      <p:nvGrpSpPr>
        <p:cNvPr id="1" name=""/>
        <p:cNvGrpSpPr/>
        <p:nvPr/>
      </p:nvGrpSpPr>
      <p:grpSpPr>
        <a:xfrm>
          <a:off x="0" y="0"/>
          <a:ext cx="0" cy="0"/>
          <a:chOff x="0" y="0"/>
          <a:chExt cx="0" cy="0"/>
        </a:xfrm>
      </p:grpSpPr>
      <p:sp>
        <p:nvSpPr>
          <p:cNvPr id="0" name="CustomShape 1"/>
          <p:cNvSpPr/>
          <p:nvPr/>
        </p:nvSpPr>
        <p:spPr>
          <a:xfrm rot="5400000">
            <a:off x="7500600" y="0"/>
            <a:ext cx="1643400" cy="1643400"/>
          </a:xfrm>
          <a:prstGeom prst="diagStripe">
            <a:avLst>
              <a:gd name="adj" fmla="val 0"/>
            </a:avLst>
          </a:prstGeom>
          <a:solidFill>
            <a:schemeClr val="lt1">
              <a:alpha val="3030"/>
            </a:schemeClr>
          </a:solidFill>
          <a:ln>
            <a:noFill/>
          </a:ln>
        </p:spPr>
        <p:style>
          <a:lnRef idx="0"/>
          <a:fillRef idx="0"/>
          <a:effectRef idx="0"/>
          <a:fontRef idx="minor"/>
        </p:style>
      </p:sp>
      <p:grpSp>
        <p:nvGrpSpPr>
          <p:cNvPr id="1" name="Group 2"/>
          <p:cNvGrpSpPr/>
          <p:nvPr/>
        </p:nvGrpSpPr>
        <p:grpSpPr>
          <a:xfrm>
            <a:off x="0" y="1080"/>
            <a:ext cx="5153400" cy="5133960"/>
            <a:chOff x="0" y="1080"/>
            <a:chExt cx="5153400" cy="5133960"/>
          </a:xfrm>
        </p:grpSpPr>
        <p:sp>
          <p:nvSpPr>
            <p:cNvPr id="2" name="CustomShape 3"/>
            <p:cNvSpPr/>
            <p:nvPr/>
          </p:nvSpPr>
          <p:spPr>
            <a:xfrm rot="16200000">
              <a:off x="9720" y="-8280"/>
              <a:ext cx="5133960" cy="5153400"/>
            </a:xfrm>
            <a:prstGeom prst="diagStripe">
              <a:avLst>
                <a:gd name="adj" fmla="val 50000"/>
              </a:avLst>
            </a:prstGeom>
            <a:solidFill>
              <a:schemeClr val="lt1">
                <a:alpha val="3030"/>
              </a:schemeClr>
            </a:solidFill>
            <a:ln>
              <a:noFill/>
            </a:ln>
          </p:spPr>
          <p:style>
            <a:lnRef idx="0"/>
            <a:fillRef idx="0"/>
            <a:effectRef idx="0"/>
            <a:fontRef idx="minor"/>
          </p:style>
        </p:sp>
        <p:sp>
          <p:nvSpPr>
            <p:cNvPr id="3" name="CustomShape 4"/>
            <p:cNvSpPr/>
            <p:nvPr/>
          </p:nvSpPr>
          <p:spPr>
            <a:xfrm rot="16200000">
              <a:off x="7200" y="1135080"/>
              <a:ext cx="3981960" cy="3996720"/>
            </a:xfrm>
            <a:prstGeom prst="diagStripe">
              <a:avLst>
                <a:gd name="adj" fmla="val 58774"/>
              </a:avLst>
            </a:prstGeom>
            <a:solidFill>
              <a:schemeClr val="lt1">
                <a:alpha val="3030"/>
              </a:schemeClr>
            </a:solidFill>
            <a:ln>
              <a:noFill/>
            </a:ln>
          </p:spPr>
          <p:style>
            <a:lnRef idx="0"/>
            <a:fillRef idx="0"/>
            <a:effectRef idx="0"/>
            <a:fontRef idx="minor"/>
          </p:style>
        </p:sp>
        <p:sp>
          <p:nvSpPr>
            <p:cNvPr id="4" name="CustomShape 5"/>
            <p:cNvSpPr/>
            <p:nvPr/>
          </p:nvSpPr>
          <p:spPr>
            <a:xfrm rot="16200000">
              <a:off x="5760" y="-2880"/>
              <a:ext cx="2291040" cy="2299680"/>
            </a:xfrm>
            <a:prstGeom prst="diagStripe">
              <a:avLst>
                <a:gd name="adj" fmla="val 50000"/>
              </a:avLst>
            </a:prstGeom>
            <a:solidFill>
              <a:schemeClr val="accent1"/>
            </a:solidFill>
            <a:ln>
              <a:noFill/>
            </a:ln>
          </p:spPr>
          <p:style>
            <a:lnRef idx="0"/>
            <a:fillRef idx="0"/>
            <a:effectRef idx="0"/>
            <a:fontRef idx="minor"/>
          </p:style>
        </p:sp>
        <p:sp>
          <p:nvSpPr>
            <p:cNvPr id="5" name="CustomShape 6"/>
            <p:cNvSpPr/>
            <p:nvPr/>
          </p:nvSpPr>
          <p:spPr>
            <a:xfrm flipH="1">
              <a:off x="652680" y="588240"/>
              <a:ext cx="2299680" cy="2291040"/>
            </a:xfrm>
            <a:prstGeom prst="diagStripe">
              <a:avLst>
                <a:gd name="adj" fmla="val 50000"/>
              </a:avLst>
            </a:prstGeom>
            <a:solidFill>
              <a:schemeClr val="lt2"/>
            </a:solidFill>
            <a:ln>
              <a:noFill/>
            </a:ln>
          </p:spPr>
          <p:style>
            <a:lnRef idx="0"/>
            <a:fillRef idx="0"/>
            <a:effectRef idx="0"/>
            <a:fontRef idx="minor"/>
          </p:style>
        </p:sp>
      </p:grpSp>
      <p:sp>
        <p:nvSpPr>
          <p:cNvPr id="6" name="PlaceHolder 7"/>
          <p:cNvSpPr>
            <a:spLocks noGrp="1"/>
          </p:cNvSpPr>
          <p:nvPr>
            <p:ph type="title"/>
          </p:nvPr>
        </p:nvSpPr>
        <p:spPr>
          <a:xfrm>
            <a:off x="3537000" y="1578240"/>
            <a:ext cx="5017320" cy="1578600"/>
          </a:xfrm>
          <a:prstGeom prst="rect">
            <a:avLst/>
          </a:prstGeom>
        </p:spPr>
        <p:txBody>
          <a:bodyPr tIns="91440" bIns="91440">
            <a:normAutofit/>
          </a:bodyPr>
          <a:p>
            <a:r>
              <a:rPr b="0" lang="en-IN" sz="4000" spc="-1" strike="noStrike">
                <a:solidFill>
                  <a:srgbClr val="000000"/>
                </a:solidFill>
                <a:latin typeface="Arial"/>
              </a:rPr>
              <a:t>Click to edit the title text format</a:t>
            </a:r>
            <a:endParaRPr b="0" lang="en-IN" sz="4000" spc="-1" strike="noStrike">
              <a:solidFill>
                <a:srgbClr val="000000"/>
              </a:solidFill>
              <a:latin typeface="Arial"/>
            </a:endParaRPr>
          </a:p>
        </p:txBody>
      </p:sp>
      <p:sp>
        <p:nvSpPr>
          <p:cNvPr id="7" name="PlaceHolder 8"/>
          <p:cNvSpPr>
            <a:spLocks noGrp="1"/>
          </p:cNvSpPr>
          <p:nvPr>
            <p:ph type="sldNum"/>
          </p:nvPr>
        </p:nvSpPr>
        <p:spPr>
          <a:xfrm>
            <a:off x="8472600" y="4663080"/>
            <a:ext cx="548280" cy="393120"/>
          </a:xfrm>
          <a:prstGeom prst="rect">
            <a:avLst/>
          </a:prstGeom>
        </p:spPr>
        <p:txBody>
          <a:bodyPr tIns="91440" bIns="91440" anchor="ctr">
            <a:normAutofit/>
          </a:bodyPr>
          <a:p>
            <a:pPr algn="r">
              <a:lnSpc>
                <a:spcPct val="100000"/>
              </a:lnSpc>
            </a:pPr>
            <a:fld id="{A0BA62D0-D124-4FC3-B5F8-751FA0DE1F83}" type="slidenum">
              <a:rPr b="0" lang="en-IN" sz="1000" spc="-1" strike="noStrike">
                <a:solidFill>
                  <a:srgbClr val="ffffff"/>
                </a:solidFill>
                <a:latin typeface="Lato"/>
                <a:ea typeface="Lato"/>
              </a:rPr>
              <a:t>&lt;number&gt;</a:t>
            </a:fld>
            <a:endParaRPr b="0" lang="en-IN" sz="1000" spc="-1" strike="noStrike">
              <a:latin typeface="Times New Roman"/>
            </a:endParaRPr>
          </a:p>
        </p:txBody>
      </p:sp>
      <p:sp>
        <p:nvSpPr>
          <p:cNvPr id="8" name="PlaceHolder 9"/>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n-IN" sz="1400" spc="-1" strike="noStrike">
                <a:solidFill>
                  <a:srgbClr val="000000"/>
                </a:solidFill>
                <a:latin typeface="Arial"/>
              </a:rPr>
              <a:t>Click to edit the outline text format</a:t>
            </a:r>
            <a:endParaRPr b="0" lang="en-IN"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n-IN" sz="1400" spc="-1" strike="noStrike">
                <a:solidFill>
                  <a:srgbClr val="000000"/>
                </a:solidFill>
                <a:latin typeface="Arial"/>
              </a:rPr>
              <a:t>Second Outline Level</a:t>
            </a:r>
            <a:endParaRPr b="0" lang="en-IN"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n-IN" sz="1400" spc="-1" strike="noStrike">
                <a:solidFill>
                  <a:srgbClr val="000000"/>
                </a:solidFill>
                <a:latin typeface="Arial"/>
              </a:rPr>
              <a:t>Third Outline Level</a:t>
            </a:r>
            <a:endParaRPr b="0" lang="en-IN"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n-IN" sz="1400" spc="-1" strike="noStrike">
                <a:solidFill>
                  <a:srgbClr val="000000"/>
                </a:solidFill>
                <a:latin typeface="Arial"/>
              </a:rPr>
              <a:t>Fourth Outline Level</a:t>
            </a:r>
            <a:endParaRPr b="0" lang="en-IN"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n-IN" sz="2000" spc="-1" strike="noStrike">
                <a:solidFill>
                  <a:srgbClr val="000000"/>
                </a:solidFill>
                <a:latin typeface="Arial"/>
              </a:rPr>
              <a:t>Fifth Outline Level</a:t>
            </a:r>
            <a:endParaRPr b="0" lang="en-IN"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n-IN" sz="2000" spc="-1" strike="noStrike">
                <a:solidFill>
                  <a:srgbClr val="000000"/>
                </a:solidFill>
                <a:latin typeface="Arial"/>
              </a:rPr>
              <a:t>Sixth Outline Level</a:t>
            </a:r>
            <a:endParaRPr b="0" lang="en-IN"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n-IN" sz="2000" spc="-1" strike="noStrike">
                <a:solidFill>
                  <a:srgbClr val="000000"/>
                </a:solidFill>
                <a:latin typeface="Arial"/>
              </a:rPr>
              <a:t>Seventh Outline Level</a:t>
            </a:r>
            <a:endParaRPr b="0" lang="en-IN"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hyperlink" Target="https://www.centralreadymix.co.uk/" TargetMode="External"/><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TextShape 1"/>
          <p:cNvSpPr txBox="1"/>
          <p:nvPr/>
        </p:nvSpPr>
        <p:spPr>
          <a:xfrm>
            <a:off x="1743840" y="1578240"/>
            <a:ext cx="6810120" cy="1578600"/>
          </a:xfrm>
          <a:prstGeom prst="rect">
            <a:avLst/>
          </a:prstGeom>
          <a:noFill/>
          <a:ln>
            <a:noFill/>
          </a:ln>
        </p:spPr>
        <p:txBody>
          <a:bodyPr tIns="91440" bIns="91440"/>
          <a:p>
            <a:pPr>
              <a:lnSpc>
                <a:spcPct val="100000"/>
              </a:lnSpc>
            </a:pPr>
            <a:r>
              <a:rPr b="1" lang="en-IN" sz="4210" spc="-1" strike="noStrike">
                <a:solidFill>
                  <a:srgbClr val="ffffff"/>
                </a:solidFill>
                <a:latin typeface="Arial"/>
                <a:ea typeface="Arial"/>
              </a:rPr>
              <a:t>Advantages of Using Ready Mix Concrete</a:t>
            </a:r>
            <a:endParaRPr b="0" lang="en-IN" sz="4210" spc="-1" strike="noStrike">
              <a:solidFill>
                <a:srgbClr val="000000"/>
              </a:solidFill>
              <a:latin typeface="Arial"/>
            </a:endParaRPr>
          </a:p>
        </p:txBody>
      </p:sp>
      <p:sp>
        <p:nvSpPr>
          <p:cNvPr id="46" name="TextShape 2"/>
          <p:cNvSpPr txBox="1"/>
          <p:nvPr/>
        </p:nvSpPr>
        <p:spPr>
          <a:xfrm>
            <a:off x="5083920" y="3925080"/>
            <a:ext cx="3470400" cy="505800"/>
          </a:xfrm>
          <a:prstGeom prst="rect">
            <a:avLst/>
          </a:prstGeom>
          <a:noFill/>
          <a:ln>
            <a:noFill/>
          </a:ln>
        </p:spPr>
        <p:txBody>
          <a:bodyPr tIns="91440" bIns="91440">
            <a:normAutofit/>
          </a:bodyPr>
          <a:p>
            <a:pPr algn="ctr"/>
            <a:endParaRPr b="0" lang="en-IN" sz="32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TextShape 1"/>
          <p:cNvSpPr txBox="1"/>
          <p:nvPr/>
        </p:nvSpPr>
        <p:spPr>
          <a:xfrm>
            <a:off x="3537000" y="1578240"/>
            <a:ext cx="5017320" cy="1578600"/>
          </a:xfrm>
          <a:prstGeom prst="rect">
            <a:avLst/>
          </a:prstGeom>
          <a:noFill/>
          <a:ln>
            <a:noFill/>
          </a:ln>
        </p:spPr>
        <p:txBody>
          <a:bodyPr tIns="91440" bIns="91440">
            <a:normAutofit/>
          </a:bodyPr>
          <a:p>
            <a:pPr>
              <a:lnSpc>
                <a:spcPct val="100000"/>
              </a:lnSpc>
            </a:pPr>
            <a:r>
              <a:rPr b="0" lang="en-IN" sz="4000" spc="-1" strike="noStrike">
                <a:solidFill>
                  <a:srgbClr val="ffffff"/>
                </a:solidFill>
                <a:latin typeface="Montserrat"/>
                <a:ea typeface="Montserrat"/>
              </a:rPr>
              <a:t>Quality and Consistency</a:t>
            </a:r>
            <a:endParaRPr b="0" lang="en-IN" sz="4000" spc="-1" strike="noStrike">
              <a:solidFill>
                <a:srgbClr val="000000"/>
              </a:solidFill>
              <a:latin typeface="Arial"/>
            </a:endParaRPr>
          </a:p>
        </p:txBody>
      </p:sp>
      <p:sp>
        <p:nvSpPr>
          <p:cNvPr id="48" name="TextShape 2"/>
          <p:cNvSpPr txBox="1"/>
          <p:nvPr/>
        </p:nvSpPr>
        <p:spPr>
          <a:xfrm>
            <a:off x="2165760" y="3267720"/>
            <a:ext cx="6604920" cy="1664640"/>
          </a:xfrm>
          <a:prstGeom prst="rect">
            <a:avLst/>
          </a:prstGeom>
          <a:noFill/>
          <a:ln>
            <a:noFill/>
          </a:ln>
        </p:spPr>
        <p:txBody>
          <a:bodyPr tIns="91440" bIns="91440"/>
          <a:p>
            <a:pPr algn="just">
              <a:lnSpc>
                <a:spcPct val="100000"/>
              </a:lnSpc>
            </a:pPr>
            <a:r>
              <a:rPr b="0" lang="en-IN" sz="1520" spc="-1" strike="noStrike">
                <a:solidFill>
                  <a:srgbClr val="ffffff"/>
                </a:solidFill>
                <a:latin typeface="Lato"/>
                <a:ea typeface="Lato"/>
              </a:rPr>
              <a:t>One of the advantages of using ready mix concrete is that variables such as compressive strength, workability, proportioning of ingredients, water-cement ratio and slump can be controlled and moulded as per the requirement of the project. The use of ready mix concrete has allowed a significant speeding up of the construction process courtesy the improvement in quality of the materials used. </a:t>
            </a:r>
            <a:endParaRPr b="0" lang="en-IN" sz="1520" spc="-1" strike="noStrike">
              <a:latin typeface="Arial"/>
            </a:endParaRPr>
          </a:p>
          <a:p>
            <a:pPr>
              <a:lnSpc>
                <a:spcPct val="100000"/>
              </a:lnSpc>
            </a:pPr>
            <a:endParaRPr b="0" lang="en-IN" sz="1520" spc="-1" strike="noStrike">
              <a:latin typeface="Arial"/>
            </a:endParaRPr>
          </a:p>
          <a:p>
            <a:pPr>
              <a:lnSpc>
                <a:spcPct val="100000"/>
              </a:lnSpc>
            </a:pPr>
            <a:endParaRPr b="0" lang="en-IN" sz="152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TextShape 1"/>
          <p:cNvSpPr txBox="1"/>
          <p:nvPr/>
        </p:nvSpPr>
        <p:spPr>
          <a:xfrm>
            <a:off x="3537000" y="1578240"/>
            <a:ext cx="5017320" cy="1141560"/>
          </a:xfrm>
          <a:prstGeom prst="rect">
            <a:avLst/>
          </a:prstGeom>
          <a:noFill/>
          <a:ln>
            <a:noFill/>
          </a:ln>
        </p:spPr>
        <p:txBody>
          <a:bodyPr tIns="91440" bIns="91440">
            <a:normAutofit/>
          </a:bodyPr>
          <a:p>
            <a:pPr>
              <a:lnSpc>
                <a:spcPct val="100000"/>
              </a:lnSpc>
            </a:pPr>
            <a:r>
              <a:rPr b="0" lang="en-IN" sz="4000" spc="-1" strike="noStrike">
                <a:solidFill>
                  <a:srgbClr val="ffffff"/>
                </a:solidFill>
                <a:latin typeface="Montserrat"/>
                <a:ea typeface="Montserrat"/>
              </a:rPr>
              <a:t>Efficiency</a:t>
            </a:r>
            <a:br/>
            <a:br/>
            <a:endParaRPr b="0" lang="en-IN" sz="4000" spc="-1" strike="noStrike">
              <a:solidFill>
                <a:srgbClr val="000000"/>
              </a:solidFill>
              <a:latin typeface="Arial"/>
            </a:endParaRPr>
          </a:p>
        </p:txBody>
      </p:sp>
      <p:sp>
        <p:nvSpPr>
          <p:cNvPr id="50" name="TextShape 2"/>
          <p:cNvSpPr txBox="1"/>
          <p:nvPr/>
        </p:nvSpPr>
        <p:spPr>
          <a:xfrm>
            <a:off x="2930040" y="3062160"/>
            <a:ext cx="5624280" cy="1870200"/>
          </a:xfrm>
          <a:prstGeom prst="rect">
            <a:avLst/>
          </a:prstGeom>
          <a:noFill/>
          <a:ln>
            <a:noFill/>
          </a:ln>
        </p:spPr>
        <p:txBody>
          <a:bodyPr tIns="91440" bIns="91440"/>
          <a:p>
            <a:pPr algn="just">
              <a:lnSpc>
                <a:spcPct val="100000"/>
              </a:lnSpc>
            </a:pPr>
            <a:r>
              <a:rPr b="0" lang="en-IN" sz="1420" spc="-1" strike="noStrike">
                <a:solidFill>
                  <a:srgbClr val="ffffff"/>
                </a:solidFill>
                <a:latin typeface="Lato"/>
                <a:ea typeface="Lato"/>
              </a:rPr>
              <a:t>The traditional method of mixing concrete included working onsite which involved a lot of labour and long periods to complete any project. With the construction industry adapting to the advent of technology, manufacturing process now requires less supervision, efficient use of cement and saves on energy and resources. The use of ready mix concrete thus helps in ensuring high speed construction. </a:t>
            </a:r>
            <a:endParaRPr b="0" lang="en-IN" sz="1420" spc="-1" strike="noStrike">
              <a:latin typeface="Arial"/>
            </a:endParaRPr>
          </a:p>
          <a:p>
            <a:pPr>
              <a:lnSpc>
                <a:spcPct val="100000"/>
              </a:lnSpc>
            </a:pPr>
            <a:endParaRPr b="0" lang="en-IN" sz="1420" spc="-1" strike="noStrike">
              <a:latin typeface="Arial"/>
            </a:endParaRPr>
          </a:p>
          <a:p>
            <a:pPr>
              <a:lnSpc>
                <a:spcPct val="100000"/>
              </a:lnSpc>
            </a:pPr>
            <a:endParaRPr b="0" lang="en-IN" sz="142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TextShape 1"/>
          <p:cNvSpPr txBox="1"/>
          <p:nvPr/>
        </p:nvSpPr>
        <p:spPr>
          <a:xfrm>
            <a:off x="3511800" y="1578240"/>
            <a:ext cx="5042520" cy="1209960"/>
          </a:xfrm>
          <a:prstGeom prst="rect">
            <a:avLst/>
          </a:prstGeom>
          <a:noFill/>
          <a:ln>
            <a:noFill/>
          </a:ln>
        </p:spPr>
        <p:txBody>
          <a:bodyPr tIns="91440" bIns="91440">
            <a:normAutofit/>
          </a:bodyPr>
          <a:p>
            <a:pPr>
              <a:lnSpc>
                <a:spcPct val="100000"/>
              </a:lnSpc>
            </a:pPr>
            <a:r>
              <a:rPr b="0" lang="en-IN" sz="4000" spc="-1" strike="noStrike">
                <a:solidFill>
                  <a:srgbClr val="ffffff"/>
                </a:solidFill>
                <a:latin typeface="Montserrat"/>
                <a:ea typeface="Montserrat"/>
              </a:rPr>
              <a:t>Environment Friendly</a:t>
            </a:r>
            <a:br/>
            <a:br/>
            <a:endParaRPr b="0" lang="en-IN" sz="4000" spc="-1" strike="noStrike">
              <a:solidFill>
                <a:srgbClr val="000000"/>
              </a:solidFill>
              <a:latin typeface="Arial"/>
            </a:endParaRPr>
          </a:p>
        </p:txBody>
      </p:sp>
      <p:sp>
        <p:nvSpPr>
          <p:cNvPr id="52" name="TextShape 2"/>
          <p:cNvSpPr txBox="1"/>
          <p:nvPr/>
        </p:nvSpPr>
        <p:spPr>
          <a:xfrm>
            <a:off x="2394000" y="2993760"/>
            <a:ext cx="6160320" cy="1733040"/>
          </a:xfrm>
          <a:prstGeom prst="rect">
            <a:avLst/>
          </a:prstGeom>
          <a:noFill/>
          <a:ln>
            <a:noFill/>
          </a:ln>
        </p:spPr>
        <p:txBody>
          <a:bodyPr tIns="91440" bIns="91440">
            <a:normAutofit/>
          </a:bodyPr>
          <a:p>
            <a:pPr algn="just">
              <a:lnSpc>
                <a:spcPct val="100000"/>
              </a:lnSpc>
            </a:pPr>
            <a:r>
              <a:rPr b="0" lang="en-IN" sz="1500" spc="-1" strike="noStrike">
                <a:solidFill>
                  <a:srgbClr val="ffffff"/>
                </a:solidFill>
                <a:latin typeface="Lato"/>
                <a:ea typeface="Lato"/>
              </a:rPr>
              <a:t>Conserving our environment has become top priority in the modern world. The climate has been adversely affected with season changes and effects on human beings becoming evident. Preparation of cement on site involved a lot of risk due to dust emission and the strong rays of sun. Ready mix concrete reduces all these risks along with low noise pollution.</a:t>
            </a:r>
            <a:endParaRPr b="0" lang="en-IN" sz="1500" spc="-1" strike="noStrike">
              <a:latin typeface="Arial"/>
            </a:endParaRPr>
          </a:p>
          <a:p>
            <a:pPr>
              <a:lnSpc>
                <a:spcPct val="100000"/>
              </a:lnSpc>
            </a:pPr>
            <a:endParaRPr b="0" lang="en-IN" sz="1500" spc="-1" strike="noStrike">
              <a:latin typeface="Arial"/>
            </a:endParaRPr>
          </a:p>
          <a:p>
            <a:pPr>
              <a:lnSpc>
                <a:spcPct val="100000"/>
              </a:lnSpc>
            </a:pPr>
            <a:endParaRPr b="0" lang="en-IN" sz="15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TextShape 1"/>
          <p:cNvSpPr txBox="1"/>
          <p:nvPr/>
        </p:nvSpPr>
        <p:spPr>
          <a:xfrm>
            <a:off x="3537000" y="1578240"/>
            <a:ext cx="5017320" cy="1130040"/>
          </a:xfrm>
          <a:prstGeom prst="rect">
            <a:avLst/>
          </a:prstGeom>
          <a:noFill/>
          <a:ln>
            <a:noFill/>
          </a:ln>
        </p:spPr>
        <p:txBody>
          <a:bodyPr tIns="91440" bIns="91440">
            <a:normAutofit/>
          </a:bodyPr>
          <a:p>
            <a:pPr>
              <a:lnSpc>
                <a:spcPct val="100000"/>
              </a:lnSpc>
            </a:pPr>
            <a:r>
              <a:rPr b="0" lang="en-IN" sz="4000" spc="-1" strike="noStrike">
                <a:solidFill>
                  <a:srgbClr val="ffffff"/>
                </a:solidFill>
                <a:latin typeface="Montserrat"/>
                <a:ea typeface="Montserrat"/>
              </a:rPr>
              <a:t>Convenient Delivery</a:t>
            </a:r>
            <a:br/>
            <a:br/>
            <a:endParaRPr b="0" lang="en-IN" sz="4000" spc="-1" strike="noStrike">
              <a:solidFill>
                <a:srgbClr val="000000"/>
              </a:solidFill>
              <a:latin typeface="Arial"/>
            </a:endParaRPr>
          </a:p>
        </p:txBody>
      </p:sp>
      <p:sp>
        <p:nvSpPr>
          <p:cNvPr id="54" name="TextShape 2"/>
          <p:cNvSpPr txBox="1"/>
          <p:nvPr/>
        </p:nvSpPr>
        <p:spPr>
          <a:xfrm>
            <a:off x="3021120" y="3016800"/>
            <a:ext cx="5533200" cy="1413720"/>
          </a:xfrm>
          <a:prstGeom prst="rect">
            <a:avLst/>
          </a:prstGeom>
          <a:noFill/>
          <a:ln>
            <a:noFill/>
          </a:ln>
        </p:spPr>
        <p:txBody>
          <a:bodyPr tIns="91440" bIns="91440"/>
          <a:p>
            <a:pPr algn="just">
              <a:lnSpc>
                <a:spcPct val="80000"/>
              </a:lnSpc>
            </a:pPr>
            <a:r>
              <a:rPr b="0" lang="en-IN" sz="1500" spc="-1" strike="noStrike">
                <a:solidFill>
                  <a:srgbClr val="ffffff"/>
                </a:solidFill>
                <a:latin typeface="Lato"/>
                <a:ea typeface="Lato"/>
              </a:rPr>
              <a:t>One of the primary goals of ready mix concrete is providing the best quality material within the needed time frame to the customers. Delivery time is important regardless of the quantity being big or small. It also benefits the constructor in terms of saving storage space for large quantities of cement and the required aggregates. </a:t>
            </a:r>
            <a:endParaRPr b="0" lang="en-IN" sz="1500" spc="-1" strike="noStrike">
              <a:latin typeface="Arial"/>
            </a:endParaRPr>
          </a:p>
          <a:p>
            <a:pPr algn="just">
              <a:lnSpc>
                <a:spcPct val="80000"/>
              </a:lnSpc>
            </a:pPr>
            <a:endParaRPr b="0" lang="en-IN" sz="1500" spc="-1" strike="noStrike">
              <a:latin typeface="Arial"/>
            </a:endParaRPr>
          </a:p>
          <a:p>
            <a:pPr algn="just">
              <a:lnSpc>
                <a:spcPct val="80000"/>
              </a:lnSpc>
            </a:pPr>
            <a:endParaRPr b="0" lang="en-IN" sz="15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TextShape 1"/>
          <p:cNvSpPr txBox="1"/>
          <p:nvPr/>
        </p:nvSpPr>
        <p:spPr>
          <a:xfrm>
            <a:off x="3537000" y="1578240"/>
            <a:ext cx="5017320" cy="890640"/>
          </a:xfrm>
          <a:prstGeom prst="rect">
            <a:avLst/>
          </a:prstGeom>
          <a:noFill/>
          <a:ln>
            <a:noFill/>
          </a:ln>
        </p:spPr>
        <p:txBody>
          <a:bodyPr tIns="91440" bIns="91440">
            <a:normAutofit/>
          </a:bodyPr>
          <a:p>
            <a:pPr>
              <a:lnSpc>
                <a:spcPct val="100000"/>
              </a:lnSpc>
            </a:pPr>
            <a:r>
              <a:rPr b="0" lang="en-IN" sz="4000" spc="-1" strike="noStrike">
                <a:solidFill>
                  <a:srgbClr val="ffffff"/>
                </a:solidFill>
                <a:latin typeface="Montserrat"/>
                <a:ea typeface="Montserrat"/>
              </a:rPr>
              <a:t>Versatility</a:t>
            </a:r>
            <a:br/>
            <a:br/>
            <a:endParaRPr b="0" lang="en-IN" sz="4000" spc="-1" strike="noStrike">
              <a:solidFill>
                <a:srgbClr val="000000"/>
              </a:solidFill>
              <a:latin typeface="Arial"/>
            </a:endParaRPr>
          </a:p>
        </p:txBody>
      </p:sp>
      <p:sp>
        <p:nvSpPr>
          <p:cNvPr id="56" name="TextShape 2"/>
          <p:cNvSpPr txBox="1"/>
          <p:nvPr/>
        </p:nvSpPr>
        <p:spPr>
          <a:xfrm>
            <a:off x="3146760" y="2982600"/>
            <a:ext cx="5407560" cy="1448280"/>
          </a:xfrm>
          <a:prstGeom prst="rect">
            <a:avLst/>
          </a:prstGeom>
          <a:noFill/>
          <a:ln>
            <a:noFill/>
          </a:ln>
        </p:spPr>
        <p:txBody>
          <a:bodyPr tIns="91440" bIns="91440">
            <a:normAutofit/>
          </a:bodyPr>
          <a:p>
            <a:pPr algn="just">
              <a:lnSpc>
                <a:spcPct val="100000"/>
              </a:lnSpc>
            </a:pPr>
            <a:r>
              <a:rPr b="0" lang="en-IN" sz="1600" spc="-1" strike="noStrike">
                <a:solidFill>
                  <a:srgbClr val="ffffff"/>
                </a:solidFill>
                <a:latin typeface="Lato"/>
                <a:ea typeface="Lato"/>
              </a:rPr>
              <a:t>Ready mix concrete has time and again proved to be a versatile construction material. From its use to the method of placing it, this tailor-made procedure is versatile as per the methods used by the site contractor.</a:t>
            </a:r>
            <a:endParaRPr b="0" lang="en-IN" sz="1600" spc="-1" strike="noStrike">
              <a:latin typeface="Arial"/>
            </a:endParaRPr>
          </a:p>
          <a:p>
            <a:pPr>
              <a:lnSpc>
                <a:spcPct val="100000"/>
              </a:lnSpc>
            </a:pPr>
            <a:endParaRPr b="0" lang="en-IN" sz="1600" spc="-1" strike="noStrike">
              <a:latin typeface="Arial"/>
            </a:endParaRPr>
          </a:p>
          <a:p>
            <a:pPr>
              <a:lnSpc>
                <a:spcPct val="100000"/>
              </a:lnSpc>
            </a:pPr>
            <a:endParaRPr b="0" lang="en-IN" sz="16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TextShape 1"/>
          <p:cNvSpPr txBox="1"/>
          <p:nvPr/>
        </p:nvSpPr>
        <p:spPr>
          <a:xfrm>
            <a:off x="3537000" y="1578240"/>
            <a:ext cx="5017320" cy="833400"/>
          </a:xfrm>
          <a:prstGeom prst="rect">
            <a:avLst/>
          </a:prstGeom>
          <a:noFill/>
          <a:ln>
            <a:noFill/>
          </a:ln>
        </p:spPr>
        <p:txBody>
          <a:bodyPr tIns="91440" bIns="91440">
            <a:normAutofit/>
          </a:bodyPr>
          <a:p>
            <a:pPr>
              <a:lnSpc>
                <a:spcPct val="100000"/>
              </a:lnSpc>
            </a:pPr>
            <a:r>
              <a:rPr b="0" lang="en-IN" sz="4000" spc="-1" strike="noStrike">
                <a:solidFill>
                  <a:srgbClr val="ffffff"/>
                </a:solidFill>
                <a:latin typeface="Montserrat"/>
                <a:ea typeface="Montserrat"/>
              </a:rPr>
              <a:t>Reduced Wastage</a:t>
            </a:r>
            <a:br/>
            <a:br/>
            <a:endParaRPr b="0" lang="en-IN" sz="4000" spc="-1" strike="noStrike">
              <a:solidFill>
                <a:srgbClr val="000000"/>
              </a:solidFill>
              <a:latin typeface="Arial"/>
            </a:endParaRPr>
          </a:p>
        </p:txBody>
      </p:sp>
      <p:sp>
        <p:nvSpPr>
          <p:cNvPr id="58" name="TextShape 2"/>
          <p:cNvSpPr txBox="1"/>
          <p:nvPr/>
        </p:nvSpPr>
        <p:spPr>
          <a:xfrm>
            <a:off x="3249360" y="2856960"/>
            <a:ext cx="5247720" cy="1516680"/>
          </a:xfrm>
          <a:prstGeom prst="rect">
            <a:avLst/>
          </a:prstGeom>
          <a:noFill/>
          <a:ln>
            <a:noFill/>
          </a:ln>
        </p:spPr>
        <p:txBody>
          <a:bodyPr tIns="91440" bIns="91440"/>
          <a:p>
            <a:pPr algn="just">
              <a:lnSpc>
                <a:spcPct val="90000"/>
              </a:lnSpc>
            </a:pPr>
            <a:r>
              <a:rPr b="0" lang="en-IN" sz="1500" spc="-1" strike="noStrike">
                <a:solidFill>
                  <a:srgbClr val="ffffff"/>
                </a:solidFill>
                <a:latin typeface="Lato"/>
                <a:ea typeface="Lato"/>
              </a:rPr>
              <a:t>Better handling and a proper mixing practice helps to reduce the consumption of cement by 10-12%. Prepared in fixed quantities and in a measured manner ensure quality product. This reduces the risk of faltering at some measurements which ends up harming the mixture overall and hence has to be done away with. </a:t>
            </a:r>
            <a:endParaRPr b="0" lang="en-IN" sz="1500" spc="-1" strike="noStrike">
              <a:latin typeface="Arial"/>
            </a:endParaRPr>
          </a:p>
          <a:p>
            <a:pPr algn="just">
              <a:lnSpc>
                <a:spcPct val="90000"/>
              </a:lnSpc>
            </a:pPr>
            <a:endParaRPr b="0" lang="en-IN" sz="1500" spc="-1" strike="noStrike">
              <a:latin typeface="Arial"/>
            </a:endParaRPr>
          </a:p>
          <a:p>
            <a:pPr algn="just">
              <a:lnSpc>
                <a:spcPct val="90000"/>
              </a:lnSpc>
            </a:pPr>
            <a:endParaRPr b="0" lang="en-IN" sz="150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TextShape 1"/>
          <p:cNvSpPr txBox="1"/>
          <p:nvPr/>
        </p:nvSpPr>
        <p:spPr>
          <a:xfrm>
            <a:off x="3431880" y="1578240"/>
            <a:ext cx="5122440" cy="1175760"/>
          </a:xfrm>
          <a:prstGeom prst="rect">
            <a:avLst/>
          </a:prstGeom>
          <a:noFill/>
          <a:ln>
            <a:noFill/>
          </a:ln>
        </p:spPr>
        <p:txBody>
          <a:bodyPr tIns="91440" bIns="91440">
            <a:normAutofit/>
          </a:bodyPr>
          <a:p>
            <a:pPr>
              <a:lnSpc>
                <a:spcPct val="100000"/>
              </a:lnSpc>
            </a:pPr>
            <a:r>
              <a:rPr b="0" lang="en-IN" sz="4000" spc="-1" strike="noStrike">
                <a:solidFill>
                  <a:srgbClr val="ffffff"/>
                </a:solidFill>
                <a:latin typeface="Montserrat"/>
                <a:ea typeface="Montserrat"/>
              </a:rPr>
              <a:t>Reduced Life-Cycle Cost</a:t>
            </a:r>
            <a:endParaRPr b="0" lang="en-IN" sz="4000" spc="-1" strike="noStrike">
              <a:solidFill>
                <a:srgbClr val="000000"/>
              </a:solidFill>
              <a:latin typeface="Arial"/>
            </a:endParaRPr>
          </a:p>
        </p:txBody>
      </p:sp>
      <p:sp>
        <p:nvSpPr>
          <p:cNvPr id="60" name="TextShape 2"/>
          <p:cNvSpPr txBox="1"/>
          <p:nvPr/>
        </p:nvSpPr>
        <p:spPr>
          <a:xfrm>
            <a:off x="2941560" y="2971080"/>
            <a:ext cx="5613120" cy="1459800"/>
          </a:xfrm>
          <a:prstGeom prst="rect">
            <a:avLst/>
          </a:prstGeom>
          <a:noFill/>
          <a:ln>
            <a:noFill/>
          </a:ln>
        </p:spPr>
        <p:txBody>
          <a:bodyPr tIns="91440" bIns="91440">
            <a:normAutofit/>
          </a:bodyPr>
          <a:p>
            <a:pPr algn="just">
              <a:lnSpc>
                <a:spcPct val="100000"/>
              </a:lnSpc>
            </a:pPr>
            <a:r>
              <a:rPr b="0" lang="en-IN" sz="1600" spc="-1" strike="noStrike">
                <a:solidFill>
                  <a:srgbClr val="ffffff"/>
                </a:solidFill>
                <a:latin typeface="Lato"/>
                <a:ea typeface="Lato"/>
              </a:rPr>
              <a:t>With the guarantee of structural durability, higher service life and reliable structure strength, ready mix concrete is a promising product for housing as well as business construction projects.</a:t>
            </a:r>
            <a:endParaRPr b="0" lang="en-IN" sz="1600" spc="-1" strike="noStrike">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TextShape 1"/>
          <p:cNvSpPr txBox="1"/>
          <p:nvPr/>
        </p:nvSpPr>
        <p:spPr>
          <a:xfrm>
            <a:off x="3925080" y="1532880"/>
            <a:ext cx="5017320" cy="844920"/>
          </a:xfrm>
          <a:prstGeom prst="rect">
            <a:avLst/>
          </a:prstGeom>
          <a:noFill/>
          <a:ln>
            <a:noFill/>
          </a:ln>
        </p:spPr>
        <p:txBody>
          <a:bodyPr tIns="91440" bIns="91440">
            <a:normAutofit/>
          </a:bodyPr>
          <a:p>
            <a:pPr>
              <a:lnSpc>
                <a:spcPct val="100000"/>
              </a:lnSpc>
            </a:pPr>
            <a:r>
              <a:rPr b="0" lang="en-IN" sz="4000" spc="-1" strike="noStrike">
                <a:solidFill>
                  <a:srgbClr val="ffffff"/>
                </a:solidFill>
                <a:latin typeface="Montserrat"/>
                <a:ea typeface="Montserrat"/>
              </a:rPr>
              <a:t>Thankyou</a:t>
            </a:r>
            <a:endParaRPr b="0" lang="en-IN" sz="4000" spc="-1" strike="noStrike">
              <a:solidFill>
                <a:srgbClr val="000000"/>
              </a:solidFill>
              <a:latin typeface="Arial"/>
            </a:endParaRPr>
          </a:p>
        </p:txBody>
      </p:sp>
      <p:sp>
        <p:nvSpPr>
          <p:cNvPr id="62" name="TextShape 2"/>
          <p:cNvSpPr txBox="1"/>
          <p:nvPr/>
        </p:nvSpPr>
        <p:spPr>
          <a:xfrm>
            <a:off x="2838960" y="2852280"/>
            <a:ext cx="5987160" cy="1578600"/>
          </a:xfrm>
          <a:prstGeom prst="rect">
            <a:avLst/>
          </a:prstGeom>
          <a:noFill/>
          <a:ln>
            <a:noFill/>
          </a:ln>
        </p:spPr>
        <p:txBody>
          <a:bodyPr tIns="91440" bIns="91440">
            <a:normAutofit/>
          </a:bodyPr>
          <a:p>
            <a:pPr>
              <a:lnSpc>
                <a:spcPct val="100000"/>
              </a:lnSpc>
            </a:pPr>
            <a:r>
              <a:rPr b="0" lang="en-IN" sz="2300" spc="-1" strike="noStrike">
                <a:solidFill>
                  <a:srgbClr val="ffffff"/>
                </a:solidFill>
                <a:latin typeface="Lato"/>
                <a:ea typeface="Lato"/>
              </a:rPr>
              <a:t>Website: </a:t>
            </a:r>
            <a:r>
              <a:rPr b="0" lang="en-IN" sz="2300" spc="-1" strike="noStrike" u="sng">
                <a:solidFill>
                  <a:srgbClr val="0066b3"/>
                </a:solidFill>
                <a:uFillTx/>
                <a:latin typeface="Lato"/>
                <a:ea typeface="Lato"/>
                <a:hlinkClick r:id="rId1"/>
              </a:rPr>
              <a:t>https://www.centralreadymix.co.uk/</a:t>
            </a:r>
            <a:endParaRPr b="0" lang="en-IN" sz="2300" spc="-1" strike="noStrike">
              <a:latin typeface="Arial"/>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TotalTime>
  <Application>LibreOffice/6.0.7.3$Linux_X86_64 LibreOffice_project/00m0$Build-3</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en-IN</dc:language>
  <cp:lastModifiedBy/>
  <dcterms:modified xsi:type="dcterms:W3CDTF">2022-01-05T16:19:29Z</dcterms:modified>
  <cp:revision>2</cp:revision>
  <dc:subject/>
  <dc:title/>
</cp:coreProperties>
</file>